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f510f317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f510f317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f510f317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f510f317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f510f317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f510f317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f510f31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f510f31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f510f317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f510f317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f510f317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f510f317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225ec8de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225ec8d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f510f317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f510f317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f510f317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f510f317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f510f317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f510f317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f510f317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f510f317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jpg"/><Relationship Id="rId4" Type="http://schemas.openxmlformats.org/officeDocument/2006/relationships/image" Target="../media/image40.jpg"/><Relationship Id="rId5" Type="http://schemas.openxmlformats.org/officeDocument/2006/relationships/image" Target="../media/image37.jp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11" Type="http://schemas.openxmlformats.org/officeDocument/2006/relationships/image" Target="../media/image19.jpg"/><Relationship Id="rId10" Type="http://schemas.openxmlformats.org/officeDocument/2006/relationships/image" Target="../media/image6.jpg"/><Relationship Id="rId9" Type="http://schemas.openxmlformats.org/officeDocument/2006/relationships/image" Target="../media/image9.jpg"/><Relationship Id="rId5" Type="http://schemas.openxmlformats.org/officeDocument/2006/relationships/image" Target="../media/image4.jpg"/><Relationship Id="rId6" Type="http://schemas.openxmlformats.org/officeDocument/2006/relationships/image" Target="../media/image12.jpg"/><Relationship Id="rId7" Type="http://schemas.openxmlformats.org/officeDocument/2006/relationships/image" Target="../media/image5.jpg"/><Relationship Id="rId8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2.jpg"/><Relationship Id="rId10" Type="http://schemas.openxmlformats.org/officeDocument/2006/relationships/image" Target="../media/image21.jpg"/><Relationship Id="rId9" Type="http://schemas.openxmlformats.org/officeDocument/2006/relationships/image" Target="../media/image23.jp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10.jpg"/><Relationship Id="rId8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26.png"/><Relationship Id="rId5" Type="http://schemas.openxmlformats.org/officeDocument/2006/relationships/image" Target="../media/image15.jpg"/><Relationship Id="rId6" Type="http://schemas.openxmlformats.org/officeDocument/2006/relationships/image" Target="../media/image34.png"/><Relationship Id="rId7" Type="http://schemas.openxmlformats.org/officeDocument/2006/relationships/image" Target="../media/image46.png"/><Relationship Id="rId8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image" Target="../media/image36.jpg"/><Relationship Id="rId8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0"/>
            <a:ext cx="9144000" cy="10491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Hero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Villain</a:t>
            </a:r>
            <a:r>
              <a:rPr b="1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1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100"/>
            <a:ext cx="9144000" cy="40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248600" y="715800"/>
            <a:ext cx="18954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</a:t>
            </a:r>
            <a:r>
              <a:rPr b="1"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John Pang</a:t>
            </a:r>
            <a:endParaRPr b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/>
        </p:nvSpPr>
        <p:spPr>
          <a:xfrm>
            <a:off x="6544250" y="2407925"/>
            <a:ext cx="169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(sometimes)</a:t>
            </a:r>
            <a:endParaRPr b="1" sz="1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6645175" y="2285400"/>
            <a:ext cx="2255700" cy="141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11700" y="175575"/>
            <a:ext cx="88077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wait “True Believers”!</a:t>
            </a:r>
            <a:r>
              <a:rPr b="1" lang="en" sz="27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let’s see one more….</a:t>
            </a:r>
            <a:endParaRPr b="1"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311700" y="816025"/>
            <a:ext cx="858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model can identify heroes dressed like villain’s(Antiheroes).</a:t>
            </a:r>
            <a:endParaRPr b="1" sz="21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4001575" y="2095500"/>
            <a:ext cx="26436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Hero/Good</a:t>
            </a:r>
            <a:endParaRPr b="1" sz="1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2474"/>
            <a:ext cx="2830199" cy="304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6544250" y="2407925"/>
            <a:ext cx="190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(sometimes???)</a:t>
            </a:r>
            <a:endParaRPr b="1" sz="1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963" y="2036985"/>
            <a:ext cx="212407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3440200" y="1486100"/>
            <a:ext cx="2260500" cy="270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450" y="1486100"/>
            <a:ext cx="2813687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3049213" y="1452163"/>
            <a:ext cx="3045600" cy="175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233250" y="2152950"/>
            <a:ext cx="2864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00"/>
                </a:solidFill>
              </a:rPr>
              <a:t>johnpang.dev@gmail.com</a:t>
            </a:r>
            <a:endParaRPr b="1" sz="1700">
              <a:solidFill>
                <a:srgbClr val="FFFF00"/>
              </a:solidFill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6029475" y="2371800"/>
            <a:ext cx="2459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johnypang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2166075" y="3172025"/>
            <a:ext cx="931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yjpang</a:t>
            </a:r>
            <a:endParaRPr b="1" sz="1800">
              <a:solidFill>
                <a:srgbClr val="FFFF00"/>
              </a:solidFill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450" y="15898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250" y="2219401"/>
            <a:ext cx="412725" cy="35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3568" y="2347939"/>
            <a:ext cx="376394" cy="39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5425" y="3142000"/>
            <a:ext cx="376400" cy="4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293388" y="313750"/>
            <a:ext cx="8527800" cy="829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QUESTIONS???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11700" y="86500"/>
            <a:ext cx="8520600" cy="6258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work:</a:t>
            </a:r>
            <a:endParaRPr b="1"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129600" y="1131800"/>
            <a:ext cx="8884800" cy="36084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 more Antihero images and optimize identification.</a:t>
            </a:r>
            <a:endParaRPr sz="24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 more images from other countries.</a:t>
            </a:r>
            <a:endParaRPr sz="24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Experiment with converting image to black and white images.</a:t>
            </a:r>
            <a:endParaRPr sz="24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a timeline of the evolution of heroes and villains.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32125"/>
            <a:ext cx="8520600" cy="1919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</a:t>
            </a:r>
            <a:r>
              <a:rPr b="1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Convolutional Neural Networks (CNN), a Machine Learning Model using image recognition and processing, accurately identify an image as Hero or Villain?</a:t>
            </a:r>
            <a:endParaRPr b="1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100" y="2151525"/>
            <a:ext cx="4758175" cy="29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7975" y="3180725"/>
            <a:ext cx="1722125" cy="17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650" y="3144900"/>
            <a:ext cx="1330425" cy="17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0100" y="3171950"/>
            <a:ext cx="1419400" cy="17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071250"/>
            <a:ext cx="1479975" cy="18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448250" y="1308412"/>
            <a:ext cx="8520600" cy="1628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Main traits are dishonesty, cruelty, </a:t>
            </a:r>
            <a:r>
              <a:rPr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criminality</a:t>
            </a:r>
            <a:r>
              <a:rPr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evilness.</a:t>
            </a:r>
            <a:endParaRPr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Pronounced pointed facial features, facial hair, long hair, darker skin tones, thick eyebrows, overweight and bald.</a:t>
            </a:r>
            <a:endParaRPr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 of villain clothing darker clothing, jagged edges in costumes, and torn clothing.</a:t>
            </a:r>
            <a:endParaRPr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80375"/>
            <a:ext cx="8520600" cy="6258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Defining traditional Heroes and Villains:</a:t>
            </a:r>
            <a:endParaRPr b="1" sz="32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448250" y="836600"/>
            <a:ext cx="7642500" cy="449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Early depiction of Villains (Satan, Wicked Witch, Joker)</a:t>
            </a:r>
            <a:endParaRPr b="1" sz="21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48250" y="1308403"/>
            <a:ext cx="8520600" cy="1628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Main traits are goodness, trustworthiness, courage, and honesty. </a:t>
            </a:r>
            <a:endParaRPr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 shaven, not bald, physically fit, lighter complexion, new haircut.</a:t>
            </a:r>
            <a:endParaRPr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Hero’s clothing had lighter and brighter colors, clean, rounded edges.</a:t>
            </a:r>
            <a:endParaRPr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80000" y="866588"/>
            <a:ext cx="8657100" cy="389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Early depiction of Heroes (Superman, Disney archetype heroes)</a:t>
            </a:r>
            <a:endParaRPr b="1" sz="21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697" y="3071247"/>
            <a:ext cx="1479975" cy="18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0097" y="3109059"/>
            <a:ext cx="1419400" cy="177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03134" y="310906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3731" y="3174474"/>
            <a:ext cx="2587869" cy="17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13" y="1300775"/>
            <a:ext cx="23907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675" y="3331550"/>
            <a:ext cx="2734225" cy="17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448250" y="445025"/>
            <a:ext cx="76425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53850"/>
            <a:ext cx="8520600" cy="625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Rise of the Antiheroes (Guardians of the Galaxy / Deadpool / Captain Jack Sparrow)</a:t>
            </a:r>
            <a:endParaRPr b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1303300"/>
            <a:ext cx="5930100" cy="1266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Character redemption from selfishness to world/universe savior.  Good hearted, fluid morality / not perfect, occationally commit crimes.</a:t>
            </a:r>
            <a:endParaRPr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3885813"/>
            <a:ext cx="5166000" cy="625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Depiction of chaos and violence in the antihero’s environment.</a:t>
            </a:r>
            <a:endParaRPr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2526500"/>
            <a:ext cx="5930100" cy="46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Tendency</a:t>
            </a: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wear darker color clothing.</a:t>
            </a:r>
            <a:endParaRPr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3095625"/>
            <a:ext cx="5582700" cy="790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Facial features closely resemble villains( scowl, dark makeup, facial hair)</a:t>
            </a:r>
            <a:endParaRPr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975" y="3331550"/>
            <a:ext cx="2855624" cy="160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975" y="3342450"/>
            <a:ext cx="2855625" cy="16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0125" y="1275750"/>
            <a:ext cx="2390775" cy="19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0125" y="1244075"/>
            <a:ext cx="2390775" cy="20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1800" y="1249525"/>
            <a:ext cx="2467001" cy="20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15975" y="3342450"/>
            <a:ext cx="2855626" cy="16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1303288"/>
            <a:ext cx="5930100" cy="1266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Character redemption from selfishness to world/universe savior.  Good hearted, fluid morality / not perfect, </a:t>
            </a:r>
            <a:r>
              <a:rPr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occasionally</a:t>
            </a:r>
            <a:r>
              <a:rPr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commit crimes.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2526488"/>
            <a:ext cx="5930100" cy="46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Tendency to wear darker color clothing.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3095625"/>
            <a:ext cx="5582700" cy="790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Facial features closely resemble villains( scowl, dark makeup, facial hair)</a:t>
            </a:r>
            <a:endParaRPr sz="1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150" y="1669675"/>
            <a:ext cx="4385849" cy="2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496" y="0"/>
            <a:ext cx="33625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527400" y="369900"/>
            <a:ext cx="78666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in the model?</a:t>
            </a:r>
            <a:endParaRPr sz="4800">
              <a:solidFill>
                <a:srgbClr val="FF0000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82800" y="997375"/>
            <a:ext cx="8673300" cy="67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Extracted and cleaned 4,000 images from Google images (2,000 Heroes and 2,000 Villains)</a:t>
            </a:r>
            <a:endParaRPr b="1"/>
          </a:p>
        </p:txBody>
      </p:sp>
      <p:sp>
        <p:nvSpPr>
          <p:cNvPr id="110" name="Google Shape;110;p17"/>
          <p:cNvSpPr txBox="1"/>
          <p:nvPr/>
        </p:nvSpPr>
        <p:spPr>
          <a:xfrm>
            <a:off x="82800" y="2571738"/>
            <a:ext cx="4675200" cy="72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Added a pre-trained convnet model (VGG16)</a:t>
            </a:r>
            <a:endParaRPr b="1"/>
          </a:p>
        </p:txBody>
      </p:sp>
      <p:sp>
        <p:nvSpPr>
          <p:cNvPr id="111" name="Google Shape;111;p17"/>
          <p:cNvSpPr txBox="1"/>
          <p:nvPr/>
        </p:nvSpPr>
        <p:spPr>
          <a:xfrm>
            <a:off x="82800" y="1669675"/>
            <a:ext cx="4675200" cy="45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Francois Chollet’s CNN model </a:t>
            </a:r>
            <a:endParaRPr b="1"/>
          </a:p>
        </p:txBody>
      </p:sp>
      <p:sp>
        <p:nvSpPr>
          <p:cNvPr id="112" name="Google Shape;112;p17"/>
          <p:cNvSpPr txBox="1"/>
          <p:nvPr/>
        </p:nvSpPr>
        <p:spPr>
          <a:xfrm>
            <a:off x="82800" y="2128975"/>
            <a:ext cx="4675200" cy="45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Keras - Neural Networks API</a:t>
            </a:r>
            <a:endParaRPr b="1"/>
          </a:p>
        </p:txBody>
      </p:sp>
      <p:sp>
        <p:nvSpPr>
          <p:cNvPr id="113" name="Google Shape;113;p17"/>
          <p:cNvSpPr txBox="1"/>
          <p:nvPr/>
        </p:nvSpPr>
        <p:spPr>
          <a:xfrm>
            <a:off x="82800" y="3301047"/>
            <a:ext cx="4675200" cy="45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 image augmentation</a:t>
            </a:r>
            <a:endParaRPr b="1"/>
          </a:p>
        </p:txBody>
      </p:sp>
      <p:sp>
        <p:nvSpPr>
          <p:cNvPr id="114" name="Google Shape;114;p17"/>
          <p:cNvSpPr txBox="1"/>
          <p:nvPr/>
        </p:nvSpPr>
        <p:spPr>
          <a:xfrm>
            <a:off x="82800" y="3743825"/>
            <a:ext cx="4675200" cy="45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Run model on Google Colab (GPU)</a:t>
            </a:r>
            <a:endParaRPr b="1"/>
          </a:p>
        </p:txBody>
      </p:sp>
      <p:sp>
        <p:nvSpPr>
          <p:cNvPr id="115" name="Google Shape;115;p17"/>
          <p:cNvSpPr txBox="1"/>
          <p:nvPr/>
        </p:nvSpPr>
        <p:spPr>
          <a:xfrm>
            <a:off x="82800" y="997375"/>
            <a:ext cx="8673300" cy="67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Extracted and cleaned 4,000 images from Google images (2,000 Heroes and 2,000 Villains)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82800" y="1757025"/>
            <a:ext cx="4675200" cy="45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Francois Chollet’s CNN model 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82800" y="2255700"/>
            <a:ext cx="4675200" cy="45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Keras - Neural Networks API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82800" y="2675613"/>
            <a:ext cx="4675200" cy="72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Added a pre-trained convnet model (VGG16)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82800" y="3348897"/>
            <a:ext cx="4675200" cy="45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ic Sans MS"/>
              <a:buChar char="●"/>
            </a:pPr>
            <a:r>
              <a:rPr b="1" lang="en" sz="18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 image augmentation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150" y="1669675"/>
            <a:ext cx="4385850" cy="2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000" y="1669675"/>
            <a:ext cx="4385851" cy="347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8150" y="3743825"/>
            <a:ext cx="43858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000" y="1669675"/>
            <a:ext cx="43858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156875" y="205225"/>
            <a:ext cx="8774400" cy="5952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Confusion Matrix: Prediction of Villains</a:t>
            </a:r>
            <a:endParaRPr b="1" sz="35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156875" y="1877075"/>
            <a:ext cx="4377024" cy="1776060"/>
          </a:xfrm>
          <a:prstGeom prst="cloud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Validation Set:</a:t>
            </a:r>
            <a:endParaRPr b="1" sz="2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Accuracy =72.5%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249" y="800425"/>
            <a:ext cx="4267023" cy="40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4589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0" y="-5075"/>
            <a:ext cx="91440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the model predict Heroes(Good) or Villain (Evil)?</a:t>
            </a:r>
            <a:endParaRPr b="1" sz="2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696925" y="1124250"/>
            <a:ext cx="3000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Classic Superman</a:t>
            </a:r>
            <a:endParaRPr b="1" sz="24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814938" y="4325875"/>
            <a:ext cx="350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Hero/Good</a:t>
            </a:r>
            <a:endParaRPr b="1" sz="36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0.19511</a:t>
            </a:r>
            <a:endParaRPr b="1" sz="24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244450" y="1602175"/>
            <a:ext cx="3905250" cy="24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444475" y="4013700"/>
            <a:ext cx="35052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Hero/Good</a:t>
            </a:r>
            <a:endParaRPr b="1" sz="36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0.3144</a:t>
            </a:r>
            <a:endParaRPr b="1" sz="24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316501" y="1096413"/>
            <a:ext cx="259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Classic Batman</a:t>
            </a:r>
            <a:endParaRPr b="1" sz="24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600" y="1546500"/>
            <a:ext cx="1839200" cy="26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38" y="928600"/>
            <a:ext cx="7210976" cy="2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1302025" y="847300"/>
            <a:ext cx="963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HEROES</a:t>
            </a:r>
            <a:endParaRPr b="1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246475" y="847338"/>
            <a:ext cx="1431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VILLAINS</a:t>
            </a:r>
            <a:endParaRPr b="1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46" name="Google Shape;146;p19"/>
          <p:cNvCxnSpPr>
            <a:stCxn id="143" idx="0"/>
            <a:endCxn id="143" idx="2"/>
          </p:cNvCxnSpPr>
          <p:nvPr/>
        </p:nvCxnSpPr>
        <p:spPr>
          <a:xfrm>
            <a:off x="4302425" y="928600"/>
            <a:ext cx="0" cy="208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9"/>
          <p:cNvSpPr txBox="1"/>
          <p:nvPr/>
        </p:nvSpPr>
        <p:spPr>
          <a:xfrm>
            <a:off x="696925" y="830200"/>
            <a:ext cx="605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0.00</a:t>
            </a:r>
            <a:endParaRPr b="1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7302825" y="802363"/>
            <a:ext cx="605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1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.00</a:t>
            </a:r>
            <a:endParaRPr b="1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736900" y="508925"/>
            <a:ext cx="4796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Villain Score (level of Villainy)</a:t>
            </a:r>
            <a:endParaRPr b="1" sz="24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767575" y="591238"/>
            <a:ext cx="199500" cy="308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7477975" y="577325"/>
            <a:ext cx="199500" cy="308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285750" y="74725"/>
            <a:ext cx="88077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Today’s version of the same heroes.</a:t>
            </a:r>
            <a:endParaRPr b="1" sz="3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339750" y="4427425"/>
            <a:ext cx="350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Villain/Evil</a:t>
            </a:r>
            <a:endParaRPr b="1" sz="3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0.8027</a:t>
            </a:r>
            <a:endParaRPr b="1" sz="24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0" l="20484" r="20484" t="0"/>
          <a:stretch/>
        </p:blipFill>
        <p:spPr>
          <a:xfrm>
            <a:off x="5435638" y="840850"/>
            <a:ext cx="2721471" cy="306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4">
            <a:alphaModFix/>
          </a:blip>
          <a:srcRect b="0" l="21908" r="21914" t="0"/>
          <a:stretch/>
        </p:blipFill>
        <p:spPr>
          <a:xfrm>
            <a:off x="923250" y="816025"/>
            <a:ext cx="2338202" cy="31176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5043775" y="4013675"/>
            <a:ext cx="35052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Villain/Evil</a:t>
            </a:r>
            <a:endParaRPr b="1" sz="3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0.6698</a:t>
            </a:r>
            <a:endParaRPr b="1" sz="24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5627275" y="4381499"/>
            <a:ext cx="2338200" cy="787212"/>
          </a:xfrm>
          <a:prstGeom prst="irregularSeal2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923250" y="4295086"/>
            <a:ext cx="2463804" cy="837378"/>
          </a:xfrm>
          <a:prstGeom prst="irregularSeal2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550" y="3205025"/>
            <a:ext cx="29512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311700" y="445025"/>
            <a:ext cx="85206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448250" y="445025"/>
            <a:ext cx="76425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0"/>
            <a:ext cx="8520600" cy="6258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1" lang="en" sz="4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Conclusion</a:t>
            </a:r>
            <a:r>
              <a:rPr b="1" lang="en" sz="4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 sz="4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" name="Google Shape;173;p21"/>
          <p:cNvSpPr txBox="1"/>
          <p:nvPr>
            <p:ph type="title"/>
          </p:nvPr>
        </p:nvSpPr>
        <p:spPr>
          <a:xfrm>
            <a:off x="311700" y="760325"/>
            <a:ext cx="8657100" cy="785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Classifying Heroes and Villains would be easier using traditional archetypes of Good and Evil. </a:t>
            </a:r>
            <a:endParaRPr sz="20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" name="Google Shape;174;p21"/>
          <p:cNvSpPr txBox="1"/>
          <p:nvPr>
            <p:ph type="title"/>
          </p:nvPr>
        </p:nvSpPr>
        <p:spPr>
          <a:xfrm>
            <a:off x="311700" y="3945450"/>
            <a:ext cx="5537700" cy="1143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can help to validate the level of heroism or villainism for casting actors and creating animated characters.  </a:t>
            </a:r>
            <a:endParaRPr sz="20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1483638"/>
            <a:ext cx="8657100" cy="785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Current perceptions of heroes make it harder to distinguish heroes and villain.  Many modern heroes are a blend of both. </a:t>
            </a:r>
            <a:endParaRPr sz="20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2258850"/>
            <a:ext cx="8657100" cy="785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Popularity of antiheroes such as Harley Quinn makes it difficult to predict, since she is good and bad(depending on her mood).</a:t>
            </a:r>
            <a:endParaRPr sz="20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3127200"/>
            <a:ext cx="5537700" cy="900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can identify most heroes including antiheroes at a 72.5% accuracy.  </a:t>
            </a:r>
            <a:endParaRPr sz="20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311700" y="783425"/>
            <a:ext cx="8657100" cy="739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Classifying Heroes and Villains would be easier using traditional archetypes of Good and Evil. </a:t>
            </a:r>
            <a:endParaRPr sz="20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" name="Google Shape;179;p21"/>
          <p:cNvSpPr txBox="1"/>
          <p:nvPr>
            <p:ph type="title"/>
          </p:nvPr>
        </p:nvSpPr>
        <p:spPr>
          <a:xfrm>
            <a:off x="311700" y="1589825"/>
            <a:ext cx="8657100" cy="785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Current perceptions of heroes make it harder to distinguish heroes and villain.  Many modern heroes are a blend of both. </a:t>
            </a:r>
            <a:endParaRPr sz="20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325" y="3205025"/>
            <a:ext cx="29337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>
            <p:ph type="title"/>
          </p:nvPr>
        </p:nvSpPr>
        <p:spPr>
          <a:xfrm>
            <a:off x="311700" y="2375525"/>
            <a:ext cx="8657100" cy="785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Popularity of antiheroes such as Harley Quinn makes it difficult to predict, since she is good and bad(depending on her mood).</a:t>
            </a:r>
            <a:endParaRPr sz="20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3205025"/>
            <a:ext cx="5537700" cy="785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can identify most heroes including antiheroes at a 72.5% accuracy.  </a:t>
            </a:r>
            <a:endParaRPr sz="20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9400" y="3205024"/>
            <a:ext cx="31194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3475" y="3127200"/>
            <a:ext cx="3119400" cy="196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1450" y="3127200"/>
            <a:ext cx="3203476" cy="19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